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Unpacked: Large Language Models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Podcast Presentation | Segment 1 &amp;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Tokenization Process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Tiktokenizer Output</a:t>
            </a:r>
          </a:p>
        </p:txBody>
      </p: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7064602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Embeddings</a:t>
            </a:r>
          </a:p>
        </p:txBody>
      </p:sp>
      <p:sp>
        <p:nvSpPr>
          <p:cNvPr id="12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Token IDs are mapped to dense vectors – embeddings.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Embeddings are stored in a large matrix (one vector per token).</a:t>
            </a:r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Embeddings form the first layer of the model and encode semantic meaning.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Vectors are learned during training and capture semantic similarity.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Examples: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- king - man + woman ≈ queen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- sushi + Germany - Japan ≈ bratwurst</a:t>
            </a: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endParaRPr sz="1296"/>
          </a:p>
          <a:p>
            <a:pPr marL="384048" indent="-384048" defTabSz="329184">
              <a:spcBef>
                <a:spcPts val="400"/>
              </a:spcBef>
              <a:defRPr sz="2016"/>
            </a:pPr>
            <a:r>
              <a:t>Embeddings evolve with training and support deeper context understanding.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Embedding Table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Embedding Matrix</a:t>
            </a:r>
          </a:p>
        </p:txBody>
      </p:sp>
      <p:pic>
        <p:nvPicPr>
          <p:cNvPr id="1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4114800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Embedding Analogy: King-Queen</a:t>
            </a:r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Embedding Analogy: Sushi-Bratwurst</a:t>
            </a:r>
          </a:p>
        </p:txBody>
      </p:sp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6908">
              <a:defRPr sz="3916"/>
            </a:lvl1pPr>
          </a:lstStyle>
          <a:p>
            <a:pPr/>
            <a:r>
              <a:t>Segment 2 - Step 4: Base Model Training</a:t>
            </a:r>
          </a:p>
        </p:txBody>
      </p:sp>
      <p:sp>
        <p:nvSpPr>
          <p:cNvPr id="14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Goal: Predict the next token in a sequence based on context.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Process: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- Embeddings go through layers of the Transformer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- Output is a probability distribution over next-token candidates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Training uses a sliding context window (e.g., 2K–128K tokens).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Each step adjusts weights using gradient descent.</a:t>
            </a:r>
          </a:p>
          <a:p>
            <a:pPr marL="315468" indent="-315468" defTabSz="420623">
              <a:spcBef>
                <a:spcPts val="900"/>
              </a:spcBef>
              <a:defRPr sz="1656"/>
            </a:pPr>
          </a:p>
          <a:p>
            <a:pPr marL="315468" indent="-315468" defTabSz="420623">
              <a:spcBef>
                <a:spcPts val="900"/>
              </a:spcBef>
              <a:defRPr sz="1656"/>
            </a:pPr>
            <a:r>
              <a:t>End result: A Base Model, capable of realistic text generation but not yet aligned or instructed.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ase Model Tra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Model Training</a:t>
            </a:r>
          </a:p>
        </p:txBody>
      </p:sp>
      <p:sp>
        <p:nvSpPr>
          <p:cNvPr id="147" name="Objective: Predict the next token based on massive internet-scale datase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74700" indent="-635000">
              <a:spcBef>
                <a:spcPts val="500"/>
              </a:spcBef>
              <a:buFont typeface="Times Roman"/>
              <a:defRPr b="1" sz="2400"/>
            </a:pPr>
            <a:r>
              <a:t>Objective:</a:t>
            </a:r>
            <a:r>
              <a:t> Predict the next token based on massive internet-scale datasets.</a:t>
            </a:r>
          </a:p>
          <a:p>
            <a:pPr marL="774700" indent="-635000">
              <a:spcBef>
                <a:spcPts val="500"/>
              </a:spcBef>
              <a:buFont typeface="Times Roman"/>
              <a:defRPr b="1" sz="2400"/>
            </a:pPr>
            <a:r>
              <a:t>Produces the Base Model (highly knowledgeable, not yet an assistant).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Purpose of Pre-Training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583681" cy="4389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 1: What Are LLMs?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98322" indent="-298322" defTabSz="397763">
              <a:spcBef>
                <a:spcPts val="600"/>
              </a:spcBef>
              <a:defRPr sz="2784"/>
            </a:pP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LLMs are advanced deep learning models based on Transformer architectures.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They process sequences and understand long-range dependencies in language.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Foundation Models are trained on vast, diverse datasets, enabling broad adaptability.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They support many business functions: content generation, code analysis, multilingual tasks, and Q&amp;A.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LLM deployments require: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1. A parameter file (weights = knowledge)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2. A codebase (model architecture &amp; inference logic)</a:t>
            </a:r>
          </a:p>
          <a:p>
            <a:pPr marL="298322" indent="-298322" defTabSz="397763">
              <a:spcBef>
                <a:spcPts val="800"/>
              </a:spcBef>
              <a:defRPr sz="1566"/>
            </a:pPr>
          </a:p>
          <a:p>
            <a:pPr marL="298322" indent="-298322" defTabSz="397763">
              <a:spcBef>
                <a:spcPts val="800"/>
              </a:spcBef>
              <a:defRPr sz="1566"/>
            </a:pPr>
            <a:r>
              <a:t>Together, they form the operational engine behind AI applications.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Context Window &amp; Token Prediction</a:t>
            </a:r>
          </a:p>
        </p:txBody>
      </p:sp>
      <p:pic>
        <p:nvPicPr>
          <p:cNvPr id="153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7680960" cy="3840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GPT-3 Parameters</a:t>
            </a:r>
          </a:p>
        </p:txBody>
      </p:sp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5897880" cy="393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GPT-4o Parameters</a:t>
            </a:r>
          </a:p>
        </p:txBody>
      </p:sp>
      <p:pic>
        <p:nvPicPr>
          <p:cNvPr id="1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5897880" cy="393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upervised Fine-Tuning (SF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 cap="all" sz="4000"/>
            </a:lvl1pPr>
          </a:lstStyle>
          <a:p>
            <a:pPr/>
            <a:r>
              <a:t>Supervised Fine-Tuning (SFT)</a:t>
            </a:r>
            <a:endParaRPr b="0"/>
          </a:p>
        </p:txBody>
      </p:sp>
      <p:sp>
        <p:nvSpPr>
          <p:cNvPr id="162" name="Uses curated user prompts and human-labeled respon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Uses curated user prompts and human-labeled responses.</a:t>
            </a:r>
          </a:p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Trains the model to follow instructions and adopt helpful, harmless, truthful behavior.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FT - Data Structure &amp; Guide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cap="all" sz="4000"/>
            </a:pPr>
            <a:r>
              <a:t>SFT -</a:t>
            </a:r>
            <a:r>
              <a:t> Data Structure &amp; Guidelines</a:t>
            </a:r>
          </a:p>
        </p:txBody>
      </p:sp>
      <p:sp>
        <p:nvSpPr>
          <p:cNvPr id="165" name="Prompt-response pairs encoded with special tokens (e.g., &lt;|im_start|&gt; user &lt;|im_sep|&gt; respons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Prompt-response pairs encoded with special tokens (e.g., &lt;|im_start|&gt; user &lt;|im_sep|&gt; response).</a:t>
            </a:r>
          </a:p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Labeling instructions define tone, format, ethics.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LH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 cap="all" sz="4000"/>
            </a:lvl1pPr>
          </a:lstStyle>
          <a:p>
            <a:pPr/>
            <a:r>
              <a:t>RLHF</a:t>
            </a:r>
            <a:endParaRPr b="0"/>
          </a:p>
        </p:txBody>
      </p:sp>
      <p:sp>
        <p:nvSpPr>
          <p:cNvPr id="168" name="Beyond imitation: optimizing for goals using rewards and human preferen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</a:p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Beyond imitation: optimizing for goals using rewards and human preferences.</a:t>
            </a:r>
          </a:p>
          <a:p>
            <a:pPr marL="880533" indent="-740833">
              <a:spcBef>
                <a:spcPts val="600"/>
              </a:spcBef>
              <a:buFont typeface="Times Roman"/>
              <a:defRPr sz="2800"/>
            </a:pPr>
            <a:r>
              <a:t>Allows models to refine tone, format, safety.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LLMs in 2025: Scale, Cost, and Global Stakes</a:t>
            </a:r>
          </a:p>
        </p:txBody>
      </p:sp>
      <p:sp>
        <p:nvSpPr>
          <p:cNvPr id="171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the competitive and geopolitical dynamics of modern AI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784"/>
            </a:lvl1pPr>
          </a:lstStyle>
          <a:p>
            <a:pPr/>
            <a:r>
              <a:t>Backdoors and Hidden Triggers: The Threat of Undetected Misalignment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z="3959"/>
            </a:lvl1pPr>
          </a:lstStyle>
          <a:p>
            <a:pPr/>
            <a:r>
              <a:t>Jailbreaking vs. Emergent Misalignment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784"/>
            </a:lvl1pPr>
          </a:lstStyle>
          <a:p>
            <a:pPr/>
            <a:r>
              <a:t>Emergent Misalignment: Broader Behavior from Narrow 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Core LLM Concept</a:t>
            </a:r>
          </a:p>
        </p:txBody>
      </p:sp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4572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784"/>
            </a:lvl1pPr>
          </a:lstStyle>
          <a:p>
            <a:pPr/>
            <a:r>
              <a:t>Training Costs and Token Counts for LLMs (March 2025)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Transformer Architecture</a:t>
            </a:r>
          </a:p>
        </p:txBody>
      </p:sp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LLM Creation Pipeline Phases:</a:t>
            </a:r>
          </a:p>
        </p:txBody>
      </p:sp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30480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Pre-training…"/>
          <p:cNvSpPr txBox="1"/>
          <p:nvPr/>
        </p:nvSpPr>
        <p:spPr>
          <a:xfrm>
            <a:off x="4318189" y="1374162"/>
            <a:ext cx="4456034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b="1" sz="2400"/>
            </a:pPr>
            <a:endParaRPr b="0"/>
          </a:p>
          <a:p>
            <a:pPr marL="668866" indent="-529166">
              <a:spcBef>
                <a:spcPts val="400"/>
              </a:spcBef>
              <a:buSzPct val="100000"/>
              <a:buFont typeface="Times Roman"/>
              <a:buAutoNum type="arabicPeriod" startAt="1"/>
              <a:defRPr sz="2000">
                <a:solidFill>
                  <a:srgbClr val="888888"/>
                </a:solidFill>
              </a:defRPr>
            </a:pPr>
            <a:r>
              <a:t>Pre-training</a:t>
            </a:r>
          </a:p>
          <a:p>
            <a:pPr marL="668866" indent="-529166">
              <a:spcBef>
                <a:spcPts val="400"/>
              </a:spcBef>
              <a:buSzPct val="100000"/>
              <a:buFont typeface="Times Roman"/>
              <a:buAutoNum type="arabicPeriod" startAt="1"/>
              <a:defRPr sz="2000">
                <a:solidFill>
                  <a:srgbClr val="888888"/>
                </a:solidFill>
              </a:defRPr>
            </a:pPr>
            <a:r>
              <a:t>Supervised Fine-Tuning (SFT)</a:t>
            </a:r>
          </a:p>
          <a:p>
            <a:pPr marL="668866" indent="-529166">
              <a:spcBef>
                <a:spcPts val="400"/>
              </a:spcBef>
              <a:buSzPct val="100000"/>
              <a:buFont typeface="Times Roman"/>
              <a:buAutoNum type="arabicPeriod" startAt="1"/>
              <a:defRPr sz="2000">
                <a:solidFill>
                  <a:srgbClr val="888888"/>
                </a:solidFill>
              </a:defRPr>
            </a:pPr>
            <a:r>
              <a:t>Reinforcement Learning (RLHF)</a:t>
            </a:r>
          </a:p>
          <a:p>
            <a:pPr marL="668866" indent="-529166">
              <a:spcBef>
                <a:spcPts val="400"/>
              </a:spcBef>
              <a:buSzPct val="100000"/>
              <a:buFont typeface="Times Roman"/>
              <a:buAutoNum type="arabicPeriod" startAt="1"/>
              <a:defRPr sz="2000">
                <a:solidFill>
                  <a:srgbClr val="888888"/>
                </a:solidFill>
              </a:defRPr>
            </a:pPr>
            <a:r>
              <a:t>Inference</a:t>
            </a:r>
          </a:p>
          <a:p>
            <a:pPr marL="668866" indent="-529166">
              <a:spcBef>
                <a:spcPts val="400"/>
              </a:spcBef>
              <a:buSzPct val="100000"/>
              <a:buFont typeface="Times Roman"/>
              <a:buAutoNum type="arabicPeriod" startAt="1"/>
              <a:defRPr sz="2000">
                <a:solidFill>
                  <a:srgbClr val="888888"/>
                </a:solidFill>
              </a:defRPr>
            </a:pPr>
            <a:r>
              <a:t>Ongoing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 2 - Step 1: Data Collection</a:t>
            </a:r>
          </a:p>
        </p:txBody>
      </p:sp>
      <p:sp>
        <p:nvSpPr>
          <p:cNvPr id="11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defRPr sz="3168"/>
            </a:pP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Raw data comes from Common Crawl (web pages), books, code, articles.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Visual pipeline shows: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- URL &amp; language filtering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- Text extraction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- PII removal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- Deduplication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Results in a dataset like FineWeb (15T tokens, 44TB).</a:t>
            </a:r>
          </a:p>
          <a:p>
            <a:pPr marL="339470" indent="-339470" defTabSz="452627">
              <a:spcBef>
                <a:spcPts val="900"/>
              </a:spcBef>
              <a:defRPr sz="1782"/>
            </a:pPr>
          </a:p>
          <a:p>
            <a:pPr marL="339470" indent="-339470" defTabSz="452627">
              <a:spcBef>
                <a:spcPts val="900"/>
              </a:spcBef>
              <a:defRPr sz="1782"/>
            </a:pPr>
            <a:r>
              <a:t>Goal: High-quality, diverse text data for general language understanding.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FineWeb Recipe</a:t>
            </a:r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2743200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Data Cleaning Steps</a:t>
            </a:r>
          </a:p>
        </p:txBody>
      </p:sp>
      <p:pic>
        <p:nvPicPr>
          <p:cNvPr id="1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371600"/>
            <a:ext cx="6583681" cy="4389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 2 - Step 2: Tokenization</a:t>
            </a:r>
          </a:p>
        </p:txBody>
      </p:sp>
      <p:sp>
        <p:nvSpPr>
          <p:cNvPr id="12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1000"/>
              </a:spcBef>
              <a:defRPr sz="1800"/>
            </a:pPr>
            <a:r>
              <a:t>Text is converted into tokens (words/subwords) using methods like Byte-Pair Encoding (BPE).</a:t>
            </a:r>
          </a:p>
          <a:p>
            <a:pPr>
              <a:spcBef>
                <a:spcPts val="1000"/>
              </a:spcBef>
              <a:defRPr sz="1800"/>
            </a:pPr>
          </a:p>
          <a:p>
            <a:pPr>
              <a:spcBef>
                <a:spcPts val="1000"/>
              </a:spcBef>
              <a:defRPr sz="1800"/>
            </a:pPr>
            <a:r>
              <a:t>Why subwords?</a:t>
            </a:r>
          </a:p>
          <a:p>
            <a:pPr>
              <a:spcBef>
                <a:spcPts val="1000"/>
              </a:spcBef>
              <a:defRPr sz="1800"/>
            </a:pPr>
            <a:r>
              <a:t>- Handles rare words</a:t>
            </a:r>
          </a:p>
          <a:p>
            <a:pPr>
              <a:spcBef>
                <a:spcPts val="1000"/>
              </a:spcBef>
              <a:defRPr sz="1800"/>
            </a:pPr>
            <a:r>
              <a:t>- Reduces vocabulary size (~100K tokens)</a:t>
            </a:r>
          </a:p>
          <a:p>
            <a:pPr>
              <a:spcBef>
                <a:spcPts val="1000"/>
              </a:spcBef>
              <a:defRPr sz="1800"/>
            </a:pPr>
          </a:p>
          <a:p>
            <a:pPr>
              <a:spcBef>
                <a:spcPts val="1000"/>
              </a:spcBef>
              <a:defRPr sz="1800"/>
            </a:pPr>
            <a:r>
              <a:t>Each token maps to a unique ID.</a:t>
            </a:r>
          </a:p>
          <a:p>
            <a:pPr>
              <a:spcBef>
                <a:spcPts val="1000"/>
              </a:spcBef>
              <a:defRPr sz="1800"/>
            </a:pPr>
            <a:r>
              <a:t>Tokenizer transforms input text to a sequence of IDs – model-readable format.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